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73" r:id="rId2"/>
    <p:sldId id="654" r:id="rId3"/>
    <p:sldId id="655" r:id="rId4"/>
  </p:sldIdLst>
  <p:sldSz cx="12192000" cy="6858000"/>
  <p:notesSz cx="6875463" cy="100028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 Schäfer" initials="JS" lastIdx="2" clrIdx="0">
    <p:extLst>
      <p:ext uri="{19B8F6BF-5375-455C-9EA6-DF929625EA0E}">
        <p15:presenceInfo xmlns:p15="http://schemas.microsoft.com/office/powerpoint/2012/main" userId="a2a1fbb0f9a513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710" autoAdjust="0"/>
  </p:normalViewPr>
  <p:slideViewPr>
    <p:cSldViewPr snapToGrid="0">
      <p:cViewPr varScale="1">
        <p:scale>
          <a:sx n="78" d="100"/>
          <a:sy n="78" d="100"/>
        </p:scale>
        <p:origin x="840" y="62"/>
      </p:cViewPr>
      <p:guideLst/>
    </p:cSldViewPr>
  </p:slideViewPr>
  <p:outlineViewPr>
    <p:cViewPr>
      <p:scale>
        <a:sx n="33" d="100"/>
        <a:sy n="33" d="100"/>
      </p:scale>
      <p:origin x="0" y="-796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4142" y="0"/>
            <a:ext cx="2979737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F00F1-3937-4385-A86A-F83188BC41D1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0950"/>
            <a:ext cx="59991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392" y="4813300"/>
            <a:ext cx="5500687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4142" y="9501188"/>
            <a:ext cx="2979737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652B0-9E23-4662-BA33-3C991D2526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08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652B0-9E23-4662-BA33-3C991D2526B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01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652B0-9E23-4662-BA33-3C991D2526B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657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652B0-9E23-4662-BA33-3C991D2526B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68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060EB-6CE6-470F-88FC-FEA8BA3F9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440FE3-CF17-4C9B-AE5E-CDA6F9376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5B31FC-E223-4D3A-BFAF-643264B8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73B3BE-E388-4CB0-9F8D-2943318C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CAF980-A69C-4426-B365-5487C739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45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9FE58-8239-416D-B9C2-D5CC5F90B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EF730D-F6B6-4843-9E82-FB8F31BAA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55B402-94EB-411E-8700-7087444B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A5FB34-3B63-466C-BF93-CD66DE68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7B3A54-99EE-495A-880C-DFFAE274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41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43BC94A-AAD5-4F8D-BAB3-29B8C361F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6A6A08-7B21-4946-867D-8E517DB11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B9C0EF-5163-416F-8708-E25B8FF90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FA08C0-F7C6-4D15-9407-4BEE2C1D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F7D118-D024-444D-BB28-4FD602B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99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7E9D8-6C13-42C8-A7C9-E5ED79DC8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E2FD5E-FCE8-4D16-9465-6FF5280F7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42AF18-68EA-46B6-8B8C-80C0CB87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288F22-63C9-4D1C-B81B-8EE1D973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F575B8-F8FC-4F5E-8AB1-C43CBFA4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27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FAA33-46D4-4447-93A1-50BEE935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6EAA45-9B02-4BD2-B1FC-6FBCBAE85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652B2B-9A8B-48A1-A1CD-EA0337C3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245DC1-4E6D-4C90-A3C4-E43A1204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7609B4-774C-4A34-A4AE-08486A13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25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260EF-19A1-4169-8503-AA221D92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604E2A-343F-479D-8FE9-168A842C4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39BCBF-2913-487B-8F50-05E5690E1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EE5537-CE25-4FE1-A3BD-7D9A9BCE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94D4B6-CE36-40A2-90DD-6A3374FA8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770ABF-536A-4182-8D4F-00DD32CF8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62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81340-CCCE-4320-B28D-B1E96F5A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FCBFAC-D34C-49A4-B40E-3CE1EEB9B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810591-B9EE-4316-A120-92008E819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F903D0-D353-4EA0-BBB9-B345ACF28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565A50-77B6-4D7B-BD3E-2D4A7F0AE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35DA10D-EB19-43C8-9A64-B0C12DEB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6C4D60-250F-43D8-9780-A471B4BE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C517D1E-B93D-464E-83D6-9233C5EC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87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C7651-D541-49C6-97E2-F31B5EAF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30FBCC9-6233-4E3A-BF2E-841D5242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4549DD4-4C60-4D14-A4D6-5AFD2FED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6FD7E8-C3DD-4508-96C4-12FCD410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4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C41465-0E39-4723-A4AC-63B051D5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DBDDF6C-D17A-498E-BA84-0C3DD4EE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2B78855-0859-4076-80EF-92AD97D3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85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7D45D-BC76-4256-82DC-D5089C70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4FB736-7B6C-499C-9F60-EB656EE0B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18BF69E-C7DF-42B6-AC3E-F1E5A36A2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D8E6C6-A5E1-4580-92F9-DED695AD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95597A-7C2E-44FD-ACD5-C3707F231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0CB186-70A7-49F3-9E0E-D1BB1552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22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8A3BA-A28F-4F6F-AAB7-E7B431551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D3EAEF-F36E-4D5C-B140-6087F47D4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3A9B5A-EA8E-43A0-8F07-65371DAAC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78EB8D-AA36-4949-8D62-98968494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2EF8D7-6002-416C-AC68-EC611C90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698336-08B2-4939-8602-897059311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47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596D7F0-5AD5-4375-A2EB-378837B9F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BEC0D9-92C1-4959-94FA-64BE3F2CC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39B224-AA3D-4A14-9A65-FC409C7A4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AB78-E68C-4980-9E13-88E07733AAAD}" type="datetimeFigureOut">
              <a:rPr lang="de-DE" smtClean="0"/>
              <a:t>08.07.2022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2B38FE-5133-43A3-9DDC-0408A900F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2E8268-A521-4F44-8924-781DF799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E2768-5708-4323-81EC-0055346AB7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01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843C-4C1D-468A-A4A0-8158FF2A2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41" y="406401"/>
            <a:ext cx="10285739" cy="396682"/>
          </a:xfrm>
        </p:spPr>
        <p:txBody>
          <a:bodyPr>
            <a:noAutofit/>
          </a:bodyPr>
          <a:lstStyle/>
          <a:p>
            <a:r>
              <a:rPr lang="de-DE" sz="2000" dirty="0"/>
              <a:t>         </a:t>
            </a:r>
            <a:r>
              <a:rPr lang="de-DE" sz="2000" b="1" dirty="0"/>
              <a:t>Josef Schäfer: Vorstellung der Veranstaltung „Grundlagen der Amtlichen Statistik und Zensus“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19459F-688B-4B94-BB26-87002E5F1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8173" y="1308983"/>
            <a:ext cx="9144000" cy="5549017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/>
              <a:t>Dozent:</a:t>
            </a:r>
            <a:r>
              <a:rPr lang="de-DE" sz="2000" dirty="0"/>
              <a:t>  Diplom-Statistiker Josef Schäfer, 1986-2018 im Statistischen Landesamt Nordrhein-Westfalen (IT.NRW), zuletzt als „Projektleiter Zensus“, Vorlesung „Grundlagen der Amtlichen Statistik und Zensus“ seit dem WS 2019/2020 </a:t>
            </a:r>
          </a:p>
          <a:p>
            <a:pPr algn="l"/>
            <a:r>
              <a:rPr lang="de-DE" sz="2000" b="1" dirty="0"/>
              <a:t>Einordnung:</a:t>
            </a:r>
            <a:r>
              <a:rPr lang="de-DE" sz="2000" dirty="0"/>
              <a:t> Angebot im Rahmen der Ausbildung zum European Master in Official Statistics (EMOS) – Studienschwerpunkt „Amtliche Statistik“</a:t>
            </a:r>
          </a:p>
          <a:p>
            <a:pPr algn="l"/>
            <a:r>
              <a:rPr lang="de-DE" sz="2000" b="1" dirty="0"/>
              <a:t>Zielgruppe:</a:t>
            </a:r>
            <a:r>
              <a:rPr lang="de-DE" sz="2000" dirty="0"/>
              <a:t> Studierende im Masterstudium Statistik mit Studienschwerpunkt „Amtliche Statistik“; Studierende mit Interesse an einer Beschäftigung in der Amtlichen Statistik; weitere Interessierte am Thema</a:t>
            </a:r>
          </a:p>
          <a:p>
            <a:pPr algn="l"/>
            <a:r>
              <a:rPr lang="de-DE" sz="2000" b="1" dirty="0"/>
              <a:t>Umfang:</a:t>
            </a:r>
            <a:r>
              <a:rPr lang="de-DE" sz="2000" dirty="0"/>
              <a:t> Zwei Semesterwochenstunden Vorlesung plus eine Stunde Übung zur Vertiefung des Inhalts anhand von Beispielen, im Anschluss an die Vorlesung </a:t>
            </a:r>
          </a:p>
          <a:p>
            <a:pPr algn="l"/>
            <a:r>
              <a:rPr lang="de-DE" sz="2000" b="1" dirty="0"/>
              <a:t>Termin: </a:t>
            </a:r>
            <a:r>
              <a:rPr lang="de-DE" sz="2000" dirty="0"/>
              <a:t>Wird noch bekannt gegeben</a:t>
            </a:r>
          </a:p>
          <a:p>
            <a:pPr algn="l"/>
            <a:r>
              <a:rPr lang="de-DE" sz="2000" b="1" dirty="0"/>
              <a:t>Präsenz oder Online: </a:t>
            </a:r>
            <a:r>
              <a:rPr lang="de-DE" sz="2000" dirty="0"/>
              <a:t>Nach Möglichkeit in Präsenz, aber abhängig von der Corona-Entwicklung</a:t>
            </a:r>
          </a:p>
          <a:p>
            <a:pPr algn="l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927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843C-4C1D-468A-A4A0-8158FF2A2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070" y="406401"/>
            <a:ext cx="10284543" cy="396682"/>
          </a:xfrm>
        </p:spPr>
        <p:txBody>
          <a:bodyPr>
            <a:noAutofit/>
          </a:bodyPr>
          <a:lstStyle/>
          <a:p>
            <a:r>
              <a:rPr lang="de-DE" sz="2000" dirty="0"/>
              <a:t>         </a:t>
            </a:r>
            <a:r>
              <a:rPr lang="de-DE" sz="2000" b="1" dirty="0"/>
              <a:t>Josef Schäfer: Vorstellung der Veranstaltung „Grundlagen der Amtlichen Statistik und Zensus“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19459F-688B-4B94-BB26-87002E5F1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8173" y="1308983"/>
            <a:ext cx="9144000" cy="5549017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/>
              <a:t>Inhalt</a:t>
            </a:r>
            <a:r>
              <a:rPr lang="de-DE" sz="20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b="1" dirty="0"/>
              <a:t>Grundlagen der Amtlichen Statistik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Institutionen der Amtlichen Statistik (Eurostat, Statistisches Bundesamt, Statistische Ämter der Länder, Kommunalstatistik u. a.)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Rechtsgrundlagen und Aufgaben der Amtlichen Statistik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Grundsätze und Verhaltensregeln für Europäische Statistiken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Qualität als Markenkern der Amtlichen Statistik; Qualitätskriterien; Qualitätsberichte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b="1" dirty="0"/>
              <a:t>Zensus als Basiserhebung und Pilotprojekt für neue Verfahren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Von der klassischen Volkszählung zum registergestützten Zensus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Erprobung und Bewertung neuer Verfahren: Zensustest 2001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Derzeitiges Zensusmodell: Registergestützter Zensus 2011 und 2022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Weiterentwicklung des Zensus: Auf dem Weg zum reinen Registerzensus 2031?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43938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A843C-4C1D-468A-A4A0-8158FF2A2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41" y="406401"/>
            <a:ext cx="10315235" cy="396682"/>
          </a:xfrm>
        </p:spPr>
        <p:txBody>
          <a:bodyPr>
            <a:noAutofit/>
          </a:bodyPr>
          <a:lstStyle/>
          <a:p>
            <a:r>
              <a:rPr lang="de-DE" sz="2000" dirty="0"/>
              <a:t>         </a:t>
            </a:r>
            <a:r>
              <a:rPr lang="de-DE" sz="2000" b="1" dirty="0"/>
              <a:t>Josef Schäfer: Vorstellung der Veranstaltung „Grundlagen der Amtlichen Statistik und Zensus“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19459F-688B-4B94-BB26-87002E5F1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8173" y="1308983"/>
            <a:ext cx="9144000" cy="554901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b="1" dirty="0"/>
              <a:t>Forschung und Entwicklung in der Amtlichen Statistik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Experimentelle Statistik: Aktuelle Forschungsprojekte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Nutzung der Georeferenzierung von Anschriften und Gebäuden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Erschließung und Integration neuer Datenquellen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Erprobung und Einsatz neuer Schätzverfahren, z. B.  Small Area Estimation</a:t>
            </a:r>
          </a:p>
          <a:p>
            <a:pPr algn="l"/>
            <a:endParaRPr lang="de-DE" sz="2000" b="1" dirty="0"/>
          </a:p>
          <a:p>
            <a:pPr algn="l"/>
            <a:r>
              <a:rPr lang="de-DE" sz="2000" b="1" dirty="0"/>
              <a:t>Methoden und Verfahren</a:t>
            </a:r>
            <a:endParaRPr lang="de-DE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Erhebungsverfahren (Survey Statistics)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Stichprobentheorie (vorherige Belegung wird nicht vorausgesetzt)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Hochrechnungs- und Schätzverfahren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Plausibilitätsprüfungen, Fehlerbereinigung und Imputationsverfahren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Verfahren der statistischen Geheimhaltung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/>
              <a:t>Verknüpfung unterschiedlicher Datenquellen, z. B. Register und Primärerhebungen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/>
          </a:p>
          <a:p>
            <a:pPr lvl="1" algn="l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6158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340</Words>
  <Application>Microsoft Office PowerPoint</Application>
  <PresentationFormat>Breitbild</PresentationFormat>
  <Paragraphs>37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         Josef Schäfer: Vorstellung der Veranstaltung „Grundlagen der Amtlichen Statistik und Zensus“</vt:lpstr>
      <vt:lpstr>         Josef Schäfer: Vorstellung der Veranstaltung „Grundlagen der Amtlichen Statistik und Zensus“</vt:lpstr>
      <vt:lpstr>         Josef Schäfer: Vorstellung der Veranstaltung „Grundlagen der Amtlichen Statistik und Zensus“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Stichproben in der amtlichen Statistik</dc:title>
  <dc:creator>Josef Schäfer</dc:creator>
  <cp:lastModifiedBy>Josef Schäfer</cp:lastModifiedBy>
  <cp:revision>1232</cp:revision>
  <cp:lastPrinted>2022-07-08T07:19:54Z</cp:lastPrinted>
  <dcterms:created xsi:type="dcterms:W3CDTF">2019-01-28T09:42:57Z</dcterms:created>
  <dcterms:modified xsi:type="dcterms:W3CDTF">2022-07-08T07:28:07Z</dcterms:modified>
</cp:coreProperties>
</file>