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0" r:id="rId38"/>
    <p:sldId id="293" r:id="rId39"/>
    <p:sldId id="294" r:id="rId40"/>
    <p:sldId id="295" r:id="rId41"/>
    <p:sldId id="296" r:id="rId42"/>
  </p:sldIdLst>
  <p:sldSz cx="9144000" cy="6858000" type="screen4x3"/>
  <p:notesSz cx="7102475" cy="10233025"/>
  <p:embeddedFontLst>
    <p:embeddedFont>
      <p:font typeface="Calibri" pitchFamily="34" charset="0"/>
      <p:regular r:id="rId44"/>
      <p:bold r:id="rId45"/>
      <p:italic r:id="rId46"/>
      <p:boldItalic r:id="rId47"/>
    </p:embeddedFont>
  </p:embeddedFontLst>
  <p:custDataLst>
    <p:tags r:id="rId4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2"/>
          </a:xfrm>
          <a:prstGeom prst="rect">
            <a:avLst/>
          </a:prstGeom>
        </p:spPr>
        <p:txBody>
          <a:bodyPr vert="horz" lIns="99048" tIns="49523" rIns="99048" bIns="4952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1652"/>
          </a:xfrm>
          <a:prstGeom prst="rect">
            <a:avLst/>
          </a:prstGeom>
        </p:spPr>
        <p:txBody>
          <a:bodyPr vert="horz" lIns="99048" tIns="49523" rIns="99048" bIns="49523" rtlCol="0"/>
          <a:lstStyle>
            <a:lvl1pPr algn="r">
              <a:defRPr sz="1300"/>
            </a:lvl1pPr>
          </a:lstStyle>
          <a:p>
            <a:fld id="{61E6A81B-FCEC-4E46-98AB-B748ED4399B6}" type="datetimeFigureOut">
              <a:rPr lang="de-DE" smtClean="0"/>
              <a:pPr/>
              <a:t>05.11.2008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3" rIns="99048" bIns="4952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2"/>
          </a:xfrm>
          <a:prstGeom prst="rect">
            <a:avLst/>
          </a:prstGeom>
        </p:spPr>
        <p:txBody>
          <a:bodyPr vert="horz" lIns="99048" tIns="49523" rIns="99048" bIns="49523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2"/>
          </a:xfrm>
          <a:prstGeom prst="rect">
            <a:avLst/>
          </a:prstGeom>
        </p:spPr>
        <p:txBody>
          <a:bodyPr vert="horz" lIns="99048" tIns="49523" rIns="99048" bIns="49523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093" y="9719598"/>
            <a:ext cx="3077739" cy="511652"/>
          </a:xfrm>
          <a:prstGeom prst="rect">
            <a:avLst/>
          </a:prstGeom>
        </p:spPr>
        <p:txBody>
          <a:bodyPr vert="horz" lIns="99048" tIns="49523" rIns="99048" bIns="49523" rtlCol="0" anchor="b"/>
          <a:lstStyle>
            <a:lvl1pPr algn="r">
              <a:defRPr sz="1300"/>
            </a:lvl1pPr>
          </a:lstStyle>
          <a:p>
            <a:fld id="{75CD6DB4-F4DF-474F-A4DB-9CC090E81C6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D6DB4-F4DF-474F-A4DB-9CC090E81C66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B1FCA-22F8-4A72-BB7F-F31377ADD4E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rmAutofit/>
          </a:bodyPr>
          <a:lstStyle/>
          <a:p>
            <a:r>
              <a:rPr lang="de-DE" sz="4800" dirty="0" smtClean="0"/>
              <a:t>Restringierter KQ-Schätzer</a:t>
            </a:r>
            <a:endParaRPr lang="de-DE" sz="4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852" y="3886200"/>
            <a:ext cx="6643734" cy="17526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Ausgewählte Kapitel der linearen Regression</a:t>
            </a:r>
          </a:p>
          <a:p>
            <a:endParaRPr lang="de-DE" dirty="0"/>
          </a:p>
          <a:p>
            <a:pPr algn="r"/>
            <a:r>
              <a:rPr lang="de-DE" sz="2100" dirty="0" smtClean="0">
                <a:solidFill>
                  <a:schemeClr val="tx1"/>
                </a:solidFill>
              </a:rPr>
              <a:t>Julia Grunert und Carolin </a:t>
            </a:r>
            <a:r>
              <a:rPr lang="de-DE" sz="2100" dirty="0" err="1" smtClean="0">
                <a:solidFill>
                  <a:schemeClr val="tx1"/>
                </a:solidFill>
              </a:rPr>
              <a:t>Pütter</a:t>
            </a:r>
            <a:r>
              <a:rPr lang="de-DE" sz="2100" dirty="0" smtClean="0">
                <a:solidFill>
                  <a:schemeClr val="tx1"/>
                </a:solidFill>
              </a:rPr>
              <a:t>		6. November 2008</a:t>
            </a:r>
            <a:endParaRPr lang="de-DE" sz="2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Lineare Regression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Kleinste-Quadrate-Methode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Schätzung von </a:t>
            </a:r>
          </a:p>
          <a:p>
            <a:pPr>
              <a:buNone/>
            </a:pPr>
            <a:r>
              <a:rPr lang="de-DE" dirty="0" smtClean="0"/>
              <a:t>-&gt; Lösung des Minimierungsproblems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err="1" smtClean="0"/>
              <a:t>Normalengleichungen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357562"/>
            <a:ext cx="4953000" cy="7239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5143512"/>
            <a:ext cx="1785950" cy="507372"/>
          </a:xfrm>
          <a:prstGeom prst="rect">
            <a:avLst/>
          </a:prstGeom>
          <a:noFill/>
        </p:spPr>
      </p:pic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Lineare Regression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Kleinste-Quadrate-Methode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Unter den genannten Voraussetzungen: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de-DE" dirty="0" smtClean="0"/>
              <a:t>(bester linearer erwartungstreuer Schätzer) (Gauß-</a:t>
            </a:r>
            <a:r>
              <a:rPr lang="de-DE" dirty="0" err="1" smtClean="0"/>
              <a:t>Markov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071810"/>
            <a:ext cx="4267200" cy="876300"/>
          </a:xfrm>
          <a:prstGeom prst="rect">
            <a:avLst/>
          </a:prstGeom>
          <a:noFill/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Lineare Regression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Kleinste-Quadrate-Methode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 smtClean="0"/>
          </a:p>
          <a:p>
            <a:r>
              <a:rPr lang="de-DE" dirty="0" smtClean="0"/>
              <a:t>Linearer Schätzer der Form</a:t>
            </a:r>
          </a:p>
          <a:p>
            <a:pPr>
              <a:buNone/>
            </a:pPr>
            <a:r>
              <a:rPr lang="de-DE" dirty="0" smtClean="0"/>
              <a:t>	mit  </a:t>
            </a:r>
          </a:p>
          <a:p>
            <a:r>
              <a:rPr lang="de-DE" dirty="0" smtClean="0"/>
              <a:t>Erwartungswert</a:t>
            </a:r>
          </a:p>
          <a:p>
            <a:endParaRPr lang="de-DE" dirty="0" smtClean="0"/>
          </a:p>
          <a:p>
            <a:r>
              <a:rPr lang="de-DE" dirty="0" smtClean="0"/>
              <a:t>Kovarianz</a:t>
            </a:r>
          </a:p>
          <a:p>
            <a:endParaRPr lang="de-DE" dirty="0" smtClean="0"/>
          </a:p>
          <a:p>
            <a:r>
              <a:rPr lang="de-DE" dirty="0" smtClean="0"/>
              <a:t>Mittlerer quadratischer Fehler </a:t>
            </a:r>
            <a:r>
              <a:rPr lang="de-DE" sz="2800" dirty="0" smtClean="0"/>
              <a:t>(matrixwertig)</a:t>
            </a:r>
            <a:endParaRPr lang="de-DE" sz="2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143116"/>
            <a:ext cx="1873093" cy="547688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714620"/>
            <a:ext cx="2143140" cy="500066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714752"/>
            <a:ext cx="1466850" cy="542925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786322"/>
            <a:ext cx="3238500" cy="542925"/>
          </a:xfrm>
          <a:prstGeom prst="rect">
            <a:avLst/>
          </a:prstGeom>
          <a:noFill/>
        </p:spPr>
      </p:pic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857892"/>
            <a:ext cx="3248025" cy="542925"/>
          </a:xfrm>
          <a:prstGeom prst="rect">
            <a:avLst/>
          </a:prstGeom>
          <a:noFill/>
        </p:spPr>
      </p:pic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Restringierter KQ-Schätzer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Vorhandensein von linearen Restriktionen der Form</a:t>
            </a:r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Mit     bekannter               -Matrix und</a:t>
            </a:r>
          </a:p>
          <a:p>
            <a:pPr>
              <a:buNone/>
            </a:pPr>
            <a:r>
              <a:rPr lang="de-DE" dirty="0" smtClean="0"/>
              <a:t> 	   bekannter              -Vektor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429000"/>
            <a:ext cx="1095375" cy="4762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500570"/>
            <a:ext cx="238125" cy="47625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500570"/>
            <a:ext cx="1209675" cy="47625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072074"/>
            <a:ext cx="180975" cy="47625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095890"/>
            <a:ext cx="1209675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Restringierter KQ-Schätzer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Unterschiedliche Arten der Vorinformation</a:t>
            </a:r>
          </a:p>
          <a:p>
            <a:r>
              <a:rPr lang="de-DE" dirty="0" smtClean="0"/>
              <a:t>             liefert                           und </a:t>
            </a:r>
          </a:p>
          <a:p>
            <a:pPr>
              <a:buNone/>
            </a:pPr>
            <a:r>
              <a:rPr lang="de-DE" dirty="0" smtClean="0"/>
              <a:t>	(Beispiel 2))</a:t>
            </a:r>
          </a:p>
          <a:p>
            <a:r>
              <a:rPr lang="de-DE" dirty="0" smtClean="0"/>
              <a:t>                     liefert                     und </a:t>
            </a:r>
          </a:p>
          <a:p>
            <a:pPr>
              <a:buNone/>
            </a:pPr>
            <a:r>
              <a:rPr lang="de-DE" dirty="0" smtClean="0"/>
              <a:t>	(Beispiel 1))</a:t>
            </a:r>
          </a:p>
          <a:p>
            <a:r>
              <a:rPr lang="de-DE" dirty="0" smtClean="0"/>
              <a:t>                               liefert </a:t>
            </a:r>
          </a:p>
          <a:p>
            <a:pPr>
              <a:buNone/>
            </a:pPr>
            <a:r>
              <a:rPr lang="de-DE" dirty="0" smtClean="0"/>
              <a:t>	und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285992"/>
            <a:ext cx="1009650" cy="47625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285992"/>
            <a:ext cx="2190750" cy="476250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285992"/>
            <a:ext cx="838200" cy="476250"/>
          </a:xfrm>
          <a:prstGeom prst="rect">
            <a:avLst/>
          </a:prstGeom>
          <a:noFill/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429000"/>
            <a:ext cx="1781175" cy="476250"/>
          </a:xfrm>
          <a:prstGeom prst="rect">
            <a:avLst/>
          </a:prstGeom>
          <a:noFill/>
        </p:spPr>
      </p:pic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429000"/>
            <a:ext cx="1733550" cy="476250"/>
          </a:xfrm>
          <a:prstGeom prst="rect">
            <a:avLst/>
          </a:prstGeom>
          <a:noFill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429000"/>
            <a:ext cx="838200" cy="476250"/>
          </a:xfrm>
          <a:prstGeom prst="rect">
            <a:avLst/>
          </a:prstGeom>
          <a:noFill/>
        </p:spPr>
      </p:pic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572008"/>
            <a:ext cx="2724150" cy="476250"/>
          </a:xfrm>
          <a:prstGeom prst="rect">
            <a:avLst/>
          </a:prstGeom>
          <a:noFill/>
        </p:spPr>
      </p:pic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85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429132"/>
            <a:ext cx="2886075" cy="771525"/>
          </a:xfrm>
          <a:prstGeom prst="rect">
            <a:avLst/>
          </a:prstGeom>
          <a:noFill/>
        </p:spPr>
      </p:pic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8687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072074"/>
            <a:ext cx="1266825" cy="771525"/>
          </a:xfrm>
          <a:prstGeom prst="rect">
            <a:avLst/>
          </a:prstGeom>
          <a:noFill/>
        </p:spPr>
      </p:pic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Restringierter KQ-Schätzer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Berechnung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Voraussetzungen (i) bis (</a:t>
            </a:r>
            <a:r>
              <a:rPr lang="de-DE" dirty="0" err="1" smtClean="0"/>
              <a:t>iv</a:t>
            </a:r>
            <a:r>
              <a:rPr lang="de-DE" dirty="0" smtClean="0"/>
              <a:t>) und</a:t>
            </a:r>
          </a:p>
          <a:p>
            <a:pPr>
              <a:buNone/>
            </a:pPr>
            <a:r>
              <a:rPr lang="de-DE" dirty="0" smtClean="0"/>
              <a:t>(v)	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Minimierungsproblem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857496"/>
            <a:ext cx="1095375" cy="476250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75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643446"/>
            <a:ext cx="4333875" cy="628650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714884"/>
            <a:ext cx="1704975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Restringierter KQ-Schätzer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Berechnung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Lagrange Multiplikatoren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(Beweis, siehe Groß (2003))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214686"/>
            <a:ext cx="8185749" cy="642942"/>
          </a:xfrm>
          <a:prstGeom prst="rect">
            <a:avLst/>
          </a:prstGeom>
          <a:noFill/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Restringierter KQ-Schätzer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Eigenschaften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Linearer Schätzer der Form</a:t>
            </a:r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	mit                               und</a:t>
            </a:r>
          </a:p>
          <a:p>
            <a:pPr>
              <a:buNone/>
            </a:pPr>
            <a:r>
              <a:rPr lang="de-DE" dirty="0" smtClean="0"/>
              <a:t>	wobei                und 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000372"/>
            <a:ext cx="1905000" cy="51435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000504"/>
            <a:ext cx="2552700" cy="571504"/>
          </a:xfrm>
          <a:prstGeom prst="rect">
            <a:avLst/>
          </a:prstGeom>
          <a:noFill/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000504"/>
            <a:ext cx="3514725" cy="571504"/>
          </a:xfrm>
          <a:prstGeom prst="rect">
            <a:avLst/>
          </a:prstGeom>
          <a:noFill/>
        </p:spPr>
      </p:pic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572008"/>
            <a:ext cx="1219200" cy="547688"/>
          </a:xfrm>
          <a:prstGeom prst="rect">
            <a:avLst/>
          </a:prstGeom>
          <a:noFill/>
        </p:spPr>
      </p:pic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572008"/>
            <a:ext cx="4152900" cy="557213"/>
          </a:xfrm>
          <a:prstGeom prst="rect">
            <a:avLst/>
          </a:prstGeom>
          <a:noFill/>
        </p:spPr>
      </p:pic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Restringierter KQ-Schätzer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Eigenschaften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r>
              <a:rPr lang="de-DE" dirty="0" smtClean="0"/>
              <a:t>Erwartungswert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Kovarianz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928934"/>
            <a:ext cx="5602780" cy="500066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643446"/>
            <a:ext cx="3752850" cy="542925"/>
          </a:xfrm>
          <a:prstGeom prst="rect">
            <a:avLst/>
          </a:prstGeom>
          <a:noFill/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Restringierter KQ-Schätzer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Eigenschaften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Mittlerer quadratischer Fehler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071810"/>
            <a:ext cx="4314825" cy="542925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714752"/>
            <a:ext cx="4325653" cy="490538"/>
          </a:xfrm>
          <a:prstGeom prst="rect">
            <a:avLst/>
          </a:prstGeom>
          <a:noFill/>
        </p:spPr>
      </p:pic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4357694"/>
            <a:ext cx="4071966" cy="492216"/>
          </a:xfrm>
          <a:prstGeom prst="rect">
            <a:avLst/>
          </a:prstGeom>
          <a:noFill/>
        </p:spPr>
      </p:pic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</a:p>
          <a:p>
            <a:r>
              <a:rPr lang="de-DE" dirty="0" smtClean="0"/>
              <a:t>Lineare Regression</a:t>
            </a:r>
          </a:p>
          <a:p>
            <a:r>
              <a:rPr lang="de-DE" dirty="0" smtClean="0"/>
              <a:t>Restringierter KQ-Schätzer</a:t>
            </a:r>
          </a:p>
          <a:p>
            <a:r>
              <a:rPr lang="de-DE" dirty="0" smtClean="0"/>
              <a:t>Risikovergleich der beiden KQ-Schätzer</a:t>
            </a:r>
          </a:p>
          <a:p>
            <a:r>
              <a:rPr lang="de-DE" dirty="0" err="1" smtClean="0"/>
              <a:t>Prätest</a:t>
            </a:r>
            <a:r>
              <a:rPr lang="de-DE" dirty="0" smtClean="0"/>
              <a:t> Schätzer</a:t>
            </a:r>
          </a:p>
          <a:p>
            <a:r>
              <a:rPr lang="de-DE" dirty="0" smtClean="0"/>
              <a:t>Zusammenfassung und Ausblick</a:t>
            </a:r>
          </a:p>
          <a:p>
            <a:r>
              <a:rPr lang="de-DE" dirty="0" smtClean="0"/>
              <a:t>Literatur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Risikovergleich der beiden KQ-Schätzer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Vergleich von                    und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  </a:t>
            </a:r>
          </a:p>
          <a:p>
            <a:endParaRPr lang="de-DE" dirty="0" smtClean="0"/>
          </a:p>
          <a:p>
            <a:r>
              <a:rPr lang="de-DE" dirty="0" smtClean="0"/>
              <a:t>Hoffnung:        positiv definit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214554"/>
            <a:ext cx="1628775" cy="54292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214554"/>
            <a:ext cx="1790700" cy="5429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357562"/>
            <a:ext cx="4495800" cy="542925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572008"/>
            <a:ext cx="209550" cy="476250"/>
          </a:xfrm>
          <a:prstGeom prst="rect">
            <a:avLst/>
          </a:prstGeom>
          <a:noFill/>
        </p:spPr>
      </p:pic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Zunächst: Annahmen (i) bis (v) erfüllt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       </a:t>
            </a:r>
            <a:r>
              <a:rPr lang="de-DE" sz="3600" dirty="0" smtClean="0">
                <a:sym typeface="Wingdings" pitchFamily="2" charset="2"/>
              </a:rPr>
              <a:t>nicht negativ definit</a:t>
            </a:r>
          </a:p>
          <a:p>
            <a:pPr>
              <a:buNone/>
            </a:pPr>
            <a:r>
              <a:rPr lang="de-DE" dirty="0" smtClean="0"/>
              <a:t>		         ,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    wobei </a:t>
            </a:r>
            <a:r>
              <a:rPr lang="de-DE" i="1" dirty="0" smtClean="0"/>
              <a:t>  </a:t>
            </a:r>
            <a:r>
              <a:rPr lang="de-DE" dirty="0" smtClean="0"/>
              <a:t>  Nullmatrix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857496"/>
            <a:ext cx="254319" cy="577998"/>
          </a:xfrm>
          <a:prstGeom prst="rect">
            <a:avLst/>
          </a:prstGeom>
          <a:noFill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3500438"/>
            <a:ext cx="1017277" cy="571504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643446"/>
            <a:ext cx="306705" cy="547688"/>
          </a:xfrm>
          <a:prstGeom prst="rect">
            <a:avLst/>
          </a:prstGeom>
          <a:noFill/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Jetzt: Annahmen (i) bis (</a:t>
            </a:r>
            <a:r>
              <a:rPr lang="de-DE" dirty="0" err="1" smtClean="0"/>
              <a:t>iv</a:t>
            </a:r>
            <a:r>
              <a:rPr lang="de-DE" dirty="0" smtClean="0"/>
              <a:t>) erfüllt</a:t>
            </a:r>
          </a:p>
          <a:p>
            <a:r>
              <a:rPr lang="de-DE" dirty="0" smtClean="0"/>
              <a:t>Einführung von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000504"/>
            <a:ext cx="5719505" cy="1000132"/>
          </a:xfrm>
          <a:prstGeom prst="rect">
            <a:avLst/>
          </a:prstGeom>
          <a:noFill/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Damit gelten folgende Aussagen</a:t>
            </a:r>
          </a:p>
          <a:p>
            <a:pPr marL="514350" indent="-514350">
              <a:buAutoNum type="alphaLcParenBoth"/>
            </a:pPr>
            <a:r>
              <a:rPr lang="de-DE" dirty="0" smtClean="0"/>
              <a:t>        ist nicht negativ definit</a:t>
            </a:r>
          </a:p>
          <a:p>
            <a:pPr marL="514350" indent="-514350">
              <a:buAutoNum type="alphaLcParenBoth"/>
            </a:pPr>
            <a:r>
              <a:rPr lang="de-DE" dirty="0" smtClean="0"/>
              <a:t>   </a:t>
            </a:r>
          </a:p>
          <a:p>
            <a:pPr marL="514350" indent="-514350">
              <a:buAutoNum type="alphaLcParenBoth"/>
            </a:pPr>
            <a:r>
              <a:rPr lang="de-DE" dirty="0" smtClean="0"/>
              <a:t>                        ist nicht negativ definit und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857496"/>
            <a:ext cx="209550" cy="476250"/>
          </a:xfrm>
          <a:prstGeom prst="rect">
            <a:avLst/>
          </a:prstGeom>
          <a:noFill/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643182"/>
            <a:ext cx="1400175" cy="857250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429000"/>
            <a:ext cx="847725" cy="476250"/>
          </a:xfrm>
          <a:prstGeom prst="rect">
            <a:avLst/>
          </a:prstGeom>
          <a:noFill/>
        </p:spPr>
      </p:pic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214686"/>
            <a:ext cx="2809875" cy="85725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826837"/>
            <a:ext cx="1785950" cy="888041"/>
          </a:xfrm>
          <a:prstGeom prst="rect">
            <a:avLst/>
          </a:prstGeom>
          <a:noFill/>
        </p:spPr>
      </p:pic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572008"/>
            <a:ext cx="857256" cy="481604"/>
          </a:xfrm>
          <a:prstGeom prst="rect">
            <a:avLst/>
          </a:prstGeom>
          <a:noFill/>
        </p:spPr>
      </p:pic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 smtClean="0"/>
          </a:p>
          <a:p>
            <a:r>
              <a:rPr lang="de-DE" dirty="0" err="1" smtClean="0"/>
              <a:t>Reellwertige</a:t>
            </a:r>
            <a:r>
              <a:rPr lang="de-DE" dirty="0" smtClean="0"/>
              <a:t> Risikofunktion</a:t>
            </a:r>
          </a:p>
          <a:p>
            <a:endParaRPr lang="de-DE" dirty="0" smtClean="0"/>
          </a:p>
          <a:p>
            <a:endParaRPr lang="de-DE" dirty="0" smtClean="0"/>
          </a:p>
          <a:p>
            <a:pPr>
              <a:buFont typeface="Wingdings" pitchFamily="2" charset="2"/>
              <a:buChar char="à"/>
            </a:pPr>
            <a:r>
              <a:rPr lang="de-DE" dirty="0" smtClean="0">
                <a:sym typeface="Wingdings" pitchFamily="2" charset="2"/>
              </a:rPr>
              <a:t>Damit gelten folgende Aussagen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(d)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(e)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857496"/>
            <a:ext cx="4086225" cy="542925"/>
          </a:xfrm>
          <a:prstGeom prst="rect">
            <a:avLst/>
          </a:prstGeom>
          <a:noFill/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214818"/>
            <a:ext cx="1333500" cy="857250"/>
          </a:xfrm>
          <a:prstGeom prst="rect">
            <a:avLst/>
          </a:prstGeom>
          <a:noFill/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357694"/>
            <a:ext cx="2838450" cy="542925"/>
          </a:xfrm>
          <a:prstGeom prst="rect">
            <a:avLst/>
          </a:prstGeom>
          <a:noFill/>
        </p:spPr>
      </p:pic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214950"/>
            <a:ext cx="1333500" cy="857250"/>
          </a:xfrm>
          <a:prstGeom prst="rect">
            <a:avLst/>
          </a:prstGeom>
          <a:noFill/>
        </p:spPr>
      </p:pic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357826"/>
            <a:ext cx="2838450" cy="542925"/>
          </a:xfrm>
          <a:prstGeom prst="rect">
            <a:avLst/>
          </a:prstGeom>
          <a:noFill/>
        </p:spPr>
      </p:pic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br>
              <a:rPr lang="de-DE" dirty="0" smtClean="0"/>
            </a:br>
            <a:r>
              <a:rPr lang="de-DE" sz="4000" dirty="0" smtClean="0"/>
              <a:t>Beispiel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/>
              <a:t>A)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     angenommene Restriktion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285992"/>
            <a:ext cx="1724025" cy="47625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928934"/>
            <a:ext cx="2266950" cy="2085975"/>
          </a:xfrm>
          <a:prstGeom prst="rect">
            <a:avLst/>
          </a:prstGeom>
          <a:noFill/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2543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928934"/>
            <a:ext cx="1990725" cy="2085975"/>
          </a:xfrm>
          <a:prstGeom prst="rect">
            <a:avLst/>
          </a:prstGeom>
          <a:noFill/>
        </p:spPr>
      </p:pic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2543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9949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500438"/>
            <a:ext cx="1504950" cy="819150"/>
          </a:xfrm>
          <a:prstGeom prst="rect">
            <a:avLst/>
          </a:prstGeom>
          <a:noFill/>
        </p:spPr>
      </p:pic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4929198"/>
            <a:ext cx="2132411" cy="947738"/>
          </a:xfrm>
          <a:prstGeom prst="rect">
            <a:avLst/>
          </a:prstGeom>
          <a:noFill/>
        </p:spPr>
      </p:pic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br>
              <a:rPr lang="de-DE" dirty="0" smtClean="0"/>
            </a:br>
            <a:r>
              <a:rPr lang="de-DE" sz="4000" dirty="0" smtClean="0"/>
              <a:t>Beispiel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/>
              <a:t>Fortsetzung: Beispiel A)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        </a:t>
            </a:r>
            <a:r>
              <a:rPr lang="de-DE" sz="2400" dirty="0" smtClean="0"/>
              <a:t>(beobachteter Verlust                                                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1" y="2928934"/>
            <a:ext cx="2548965" cy="100800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286256"/>
            <a:ext cx="2766140" cy="1008000"/>
          </a:xfrm>
          <a:prstGeom prst="rect">
            <a:avLst/>
          </a:prstGeom>
          <a:noFill/>
        </p:spPr>
      </p:pic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357694"/>
            <a:ext cx="3660666" cy="684000"/>
          </a:xfrm>
          <a:prstGeom prst="rect">
            <a:avLst/>
          </a:prstGeom>
          <a:noFill/>
        </p:spPr>
      </p:pic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000372"/>
            <a:ext cx="3458000" cy="684000"/>
          </a:xfrm>
          <a:prstGeom prst="rect">
            <a:avLst/>
          </a:prstGeom>
          <a:noFill/>
        </p:spPr>
      </p:pic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5429264"/>
            <a:ext cx="3143272" cy="426587"/>
          </a:xfrm>
          <a:prstGeom prst="rect">
            <a:avLst/>
          </a:prstGeom>
          <a:noFill/>
        </p:spPr>
      </p:pic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Datumsplatzhalt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Risikovergleich der beiden KQ-Schätzer</a:t>
            </a:r>
            <a:br>
              <a:rPr lang="de-DE" dirty="0" smtClean="0"/>
            </a:br>
            <a:r>
              <a:rPr lang="de-DE" sz="4000" dirty="0" smtClean="0"/>
              <a:t>Beispiel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000100" y="564357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1: Graphische Darstellung der beiden Schätzer beim konkreten           	      Beispiel A) mit Einzeichnung des wahren Parameters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pic>
        <p:nvPicPr>
          <p:cNvPr id="11" name="Inhaltsplatzhalter 10" descr="Beispi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428736"/>
            <a:ext cx="4357718" cy="41631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Test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      in der Praxis unbekannt</a:t>
            </a:r>
          </a:p>
          <a:p>
            <a:pPr>
              <a:buFont typeface="Wingdings" pitchFamily="2" charset="2"/>
              <a:buChar char="à"/>
            </a:pPr>
            <a:r>
              <a:rPr lang="de-DE" dirty="0" smtClean="0">
                <a:sym typeface="Wingdings" pitchFamily="2" charset="2"/>
              </a:rPr>
              <a:t> Testproblem mit der Nullhypothese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(</a:t>
            </a:r>
            <a:r>
              <a:rPr lang="de-DE" dirty="0" err="1" smtClean="0"/>
              <a:t>Toro-Vizcarrondo</a:t>
            </a:r>
            <a:r>
              <a:rPr lang="de-DE" dirty="0" smtClean="0"/>
              <a:t> und Wallace)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166925"/>
            <a:ext cx="285752" cy="595317"/>
          </a:xfrm>
          <a:prstGeom prst="rect">
            <a:avLst/>
          </a:prstGeom>
          <a:noFill/>
        </p:spPr>
      </p:pic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429000"/>
            <a:ext cx="1419225" cy="857250"/>
          </a:xfrm>
          <a:prstGeom prst="rect">
            <a:avLst/>
          </a:prstGeom>
          <a:noFill/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Test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/>
              <a:t>Besser: neues Testproblem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 F-Test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143248"/>
            <a:ext cx="3932005" cy="519113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Vermutung eines linearen Zusammenhangs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>
                <a:sym typeface="Wingdings" pitchFamily="2" charset="2"/>
              </a:rPr>
              <a:t> Lineare Regression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/>
              <a:t>Vorkenntnisse über die zu schätzenden Parameter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>
                <a:sym typeface="Wingdings" pitchFamily="2" charset="2"/>
              </a:rPr>
              <a:t> Einführung von Restriktionen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Test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Erfüllung der Annahmen (i) bis (v)</a:t>
            </a:r>
          </a:p>
          <a:p>
            <a:pPr>
              <a:buNone/>
            </a:pPr>
            <a:r>
              <a:rPr lang="de-DE" dirty="0" smtClean="0"/>
              <a:t>Teststatistik: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		</a:t>
            </a:r>
          </a:p>
          <a:p>
            <a:pPr>
              <a:buNone/>
            </a:pPr>
            <a:r>
              <a:rPr lang="de-DE" dirty="0" smtClean="0"/>
              <a:t>mit</a:t>
            </a:r>
          </a:p>
          <a:p>
            <a:pPr>
              <a:buNone/>
            </a:pPr>
            <a:r>
              <a:rPr lang="de-DE" dirty="0" smtClean="0"/>
              <a:t>Nullhypothese verwerfen:</a:t>
            </a:r>
          </a:p>
          <a:p>
            <a:pPr>
              <a:buNone/>
            </a:pPr>
            <a:r>
              <a:rPr lang="de-DE" dirty="0" err="1" smtClean="0"/>
              <a:t>Signifikanzniveau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571744"/>
            <a:ext cx="4991100" cy="1066800"/>
          </a:xfrm>
          <a:prstGeom prst="rect">
            <a:avLst/>
          </a:prstGeom>
          <a:noFill/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000504"/>
            <a:ext cx="3286125" cy="485775"/>
          </a:xfrm>
          <a:prstGeom prst="rect">
            <a:avLst/>
          </a:prstGeom>
          <a:noFill/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572008"/>
            <a:ext cx="2914650" cy="523875"/>
          </a:xfrm>
          <a:prstGeom prst="rect">
            <a:avLst/>
          </a:prstGeom>
          <a:noFill/>
        </p:spPr>
      </p:pic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143511"/>
            <a:ext cx="285752" cy="595317"/>
          </a:xfrm>
          <a:prstGeom prst="rect">
            <a:avLst/>
          </a:prstGeom>
          <a:noFill/>
        </p:spPr>
      </p:pic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Prätest</a:t>
            </a:r>
            <a:r>
              <a:rPr lang="de-DE" dirty="0" smtClean="0"/>
              <a:t> Schätzer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/>
              <a:t>Aus dem Test resultiert der sogenannte</a:t>
            </a:r>
          </a:p>
          <a:p>
            <a:pPr>
              <a:buNone/>
            </a:pPr>
            <a:r>
              <a:rPr lang="de-DE" dirty="0" smtClean="0"/>
              <a:t>                   </a:t>
            </a:r>
            <a:r>
              <a:rPr lang="de-DE" dirty="0" err="1" smtClean="0"/>
              <a:t>Prätest</a:t>
            </a:r>
            <a:r>
              <a:rPr lang="de-DE" dirty="0" smtClean="0"/>
              <a:t> Schätzer von   </a:t>
            </a:r>
          </a:p>
          <a:p>
            <a:pPr>
              <a:buNone/>
            </a:pPr>
            <a:endParaRPr lang="de-DE" sz="3600" b="1" dirty="0" smtClean="0"/>
          </a:p>
          <a:p>
            <a:pPr>
              <a:buNone/>
            </a:pPr>
            <a:endParaRPr lang="de-DE" sz="3600" b="1" dirty="0" smtClean="0"/>
          </a:p>
          <a:p>
            <a:pPr>
              <a:buNone/>
            </a:pPr>
            <a:endParaRPr lang="de-DE" sz="3600" b="1" dirty="0" smtClean="0"/>
          </a:p>
          <a:p>
            <a:r>
              <a:rPr lang="de-DE" dirty="0" smtClean="0"/>
              <a:t>Nicht linear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786058"/>
            <a:ext cx="295275" cy="619125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857628"/>
            <a:ext cx="5454713" cy="695326"/>
          </a:xfrm>
          <a:prstGeom prst="rect">
            <a:avLst/>
          </a:prstGeom>
          <a:noFill/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Beispiel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/>
              <a:t>Fortsetzung: Beispiel A)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Aus den Daten errechnet: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3000372"/>
            <a:ext cx="2706557" cy="571504"/>
          </a:xfrm>
          <a:prstGeom prst="rect">
            <a:avLst/>
          </a:prstGeom>
          <a:noFill/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000504"/>
            <a:ext cx="2143141" cy="582375"/>
          </a:xfrm>
          <a:prstGeom prst="rect">
            <a:avLst/>
          </a:prstGeom>
          <a:noFill/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714884"/>
            <a:ext cx="4268005" cy="1000132"/>
          </a:xfrm>
          <a:prstGeom prst="rect">
            <a:avLst/>
          </a:prstGeom>
          <a:noFill/>
        </p:spPr>
      </p:pic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Risiko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Aufwendig herzuleiten (Groß (2003))</a:t>
            </a:r>
          </a:p>
          <a:p>
            <a:endParaRPr lang="de-DE" dirty="0" smtClean="0"/>
          </a:p>
          <a:p>
            <a:r>
              <a:rPr lang="de-DE" dirty="0" smtClean="0"/>
              <a:t>Kleine     </a:t>
            </a:r>
            <a:r>
              <a:rPr lang="de-DE" dirty="0" smtClean="0">
                <a:sym typeface="Wingdings" pitchFamily="2" charset="2"/>
              </a:rPr>
              <a:t> geringes Risiko</a:t>
            </a:r>
          </a:p>
          <a:p>
            <a:r>
              <a:rPr lang="de-DE" dirty="0" smtClean="0">
                <a:sym typeface="Wingdings" pitchFamily="2" charset="2"/>
              </a:rPr>
              <a:t>Große      hohes Risiko</a:t>
            </a: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Verwendung des </a:t>
            </a:r>
            <a:r>
              <a:rPr lang="de-DE" dirty="0" err="1" smtClean="0">
                <a:sym typeface="Wingdings" pitchFamily="2" charset="2"/>
              </a:rPr>
              <a:t>Prätest</a:t>
            </a:r>
            <a:r>
              <a:rPr lang="de-DE" dirty="0" smtClean="0">
                <a:sym typeface="Wingdings" pitchFamily="2" charset="2"/>
              </a:rPr>
              <a:t> Schätzers fragwürdig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429000"/>
            <a:ext cx="190500" cy="47625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000504"/>
            <a:ext cx="190500" cy="476250"/>
          </a:xfrm>
          <a:prstGeom prst="rect">
            <a:avLst/>
          </a:prstGeom>
          <a:noFill/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Risiko</a:t>
            </a:r>
            <a:endParaRPr lang="de-DE" sz="4000" dirty="0"/>
          </a:p>
        </p:txBody>
      </p:sp>
      <p:pic>
        <p:nvPicPr>
          <p:cNvPr id="5" name="Inhaltsplatzhalter 4" descr="Unbenannt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643050"/>
            <a:ext cx="5191297" cy="3857652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357290" y="5500702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2): Risikovergleich des restringierten KQ-Schätzers, des 	       </a:t>
            </a:r>
            <a:r>
              <a:rPr lang="de-DE" dirty="0" err="1" smtClean="0"/>
              <a:t>Prätest</a:t>
            </a:r>
            <a:r>
              <a:rPr lang="de-DE" dirty="0" smtClean="0"/>
              <a:t> Schätzers und des gewöhnlichen KQ-Schätzers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Wahl des Niveaus</a:t>
            </a:r>
            <a:endParaRPr lang="de-DE" sz="4000" dirty="0"/>
          </a:p>
        </p:txBody>
      </p:sp>
      <p:pic>
        <p:nvPicPr>
          <p:cNvPr id="5" name="Inhaltsplatzhalter 4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643050"/>
            <a:ext cx="5536654" cy="4143404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500166" y="5786454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3): Risiken der </a:t>
            </a:r>
            <a:r>
              <a:rPr lang="de-DE" dirty="0" err="1" smtClean="0"/>
              <a:t>Prätest</a:t>
            </a:r>
            <a:r>
              <a:rPr lang="de-DE" dirty="0" smtClean="0"/>
              <a:t> Schätzer mit Niveau </a:t>
            </a:r>
            <a:r>
              <a:rPr lang="de-DE" dirty="0" err="1" smtClean="0"/>
              <a:t>alpha</a:t>
            </a:r>
            <a:r>
              <a:rPr lang="de-DE" dirty="0" smtClean="0"/>
              <a:t>=0,05 	       und </a:t>
            </a:r>
            <a:r>
              <a:rPr lang="de-DE" dirty="0" err="1" smtClean="0"/>
              <a:t>alpha</a:t>
            </a:r>
            <a:r>
              <a:rPr lang="de-DE" dirty="0" smtClean="0"/>
              <a:t>=0,1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Wahl des Niveaus</a:t>
            </a:r>
            <a:endParaRPr lang="de-DE" sz="4000" dirty="0"/>
          </a:p>
        </p:txBody>
      </p:sp>
      <p:pic>
        <p:nvPicPr>
          <p:cNvPr id="5" name="Inhaltsplatzhalter 4" descr="IMG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00174"/>
            <a:ext cx="5299612" cy="428628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214414" y="5786454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Abbildung 4): Risiken der </a:t>
            </a:r>
            <a:r>
              <a:rPr lang="de-DE" dirty="0" err="1" smtClean="0"/>
              <a:t>Prätest</a:t>
            </a:r>
            <a:r>
              <a:rPr lang="de-DE" dirty="0" smtClean="0"/>
              <a:t> Schätzer mit Niveau </a:t>
            </a:r>
            <a:r>
              <a:rPr lang="de-DE" dirty="0" err="1" smtClean="0"/>
              <a:t>alpha</a:t>
            </a:r>
            <a:r>
              <a:rPr lang="de-DE" dirty="0" smtClean="0"/>
              <a:t>=0,05 und       	       </a:t>
            </a:r>
            <a:r>
              <a:rPr lang="de-DE" dirty="0" err="1" smtClean="0"/>
              <a:t>alpha</a:t>
            </a:r>
            <a:r>
              <a:rPr lang="de-DE" dirty="0" smtClean="0"/>
              <a:t>=0,1 (Vergrößerung mit Fokussierung auf [0;1,4])</a:t>
            </a:r>
          </a:p>
          <a:p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err="1" smtClean="0"/>
              <a:t>Prätest</a:t>
            </a:r>
            <a:r>
              <a:rPr lang="de-DE" sz="4900" dirty="0" smtClean="0"/>
              <a:t> Schätzer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Wahl des Niveaus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Kleine     </a:t>
            </a:r>
            <a:r>
              <a:rPr lang="de-DE" dirty="0" smtClean="0">
                <a:sym typeface="Wingdings" pitchFamily="2" charset="2"/>
              </a:rPr>
              <a:t> für kleine   : </a:t>
            </a:r>
            <a:r>
              <a:rPr lang="de-DE" dirty="0" smtClean="0">
                <a:sym typeface="Wingdings" pitchFamily="2" charset="2"/>
              </a:rPr>
              <a:t>kleine</a:t>
            </a:r>
            <a:r>
              <a:rPr lang="de-DE" dirty="0" smtClean="0">
                <a:sym typeface="Wingdings" pitchFamily="2" charset="2"/>
              </a:rPr>
              <a:t>s </a:t>
            </a:r>
            <a:r>
              <a:rPr lang="de-DE" dirty="0" smtClean="0">
                <a:sym typeface="Wingdings" pitchFamily="2" charset="2"/>
              </a:rPr>
              <a:t>Risiko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		     für große   : </a:t>
            </a:r>
            <a:r>
              <a:rPr lang="de-DE" dirty="0" smtClean="0">
                <a:sym typeface="Wingdings" pitchFamily="2" charset="2"/>
              </a:rPr>
              <a:t>großes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>
                <a:sym typeface="Wingdings" pitchFamily="2" charset="2"/>
              </a:rPr>
              <a:t>Risiko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Große      für kleine   </a:t>
            </a:r>
            <a:r>
              <a:rPr lang="de-DE" smtClean="0">
                <a:sym typeface="Wingdings" pitchFamily="2" charset="2"/>
              </a:rPr>
              <a:t>: </a:t>
            </a:r>
            <a:r>
              <a:rPr lang="de-DE" smtClean="0">
                <a:sym typeface="Wingdings" pitchFamily="2" charset="2"/>
              </a:rPr>
              <a:t>große</a:t>
            </a:r>
            <a:r>
              <a:rPr lang="de-DE" smtClean="0">
                <a:sym typeface="Wingdings" pitchFamily="2" charset="2"/>
              </a:rPr>
              <a:t>s </a:t>
            </a:r>
            <a:r>
              <a:rPr lang="de-DE" dirty="0" smtClean="0">
                <a:sym typeface="Wingdings" pitchFamily="2" charset="2"/>
              </a:rPr>
              <a:t>Risiko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		     für große   : </a:t>
            </a:r>
            <a:r>
              <a:rPr lang="de-DE" dirty="0" smtClean="0">
                <a:sym typeface="Wingdings" pitchFamily="2" charset="2"/>
              </a:rPr>
              <a:t>kleine</a:t>
            </a:r>
            <a:r>
              <a:rPr lang="de-DE" dirty="0" smtClean="0">
                <a:sym typeface="Wingdings" pitchFamily="2" charset="2"/>
              </a:rPr>
              <a:t>s </a:t>
            </a:r>
            <a:r>
              <a:rPr lang="de-DE" dirty="0" smtClean="0">
                <a:sym typeface="Wingdings" pitchFamily="2" charset="2"/>
              </a:rPr>
              <a:t>Risiko 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214554"/>
            <a:ext cx="285752" cy="595317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285992"/>
            <a:ext cx="190500" cy="476250"/>
          </a:xfrm>
          <a:prstGeom prst="rect">
            <a:avLst/>
          </a:prstGeom>
          <a:noFill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857496"/>
            <a:ext cx="190500" cy="476250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929066"/>
            <a:ext cx="285752" cy="595317"/>
          </a:xfrm>
          <a:prstGeom prst="rect">
            <a:avLst/>
          </a:prstGeom>
          <a:noFill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071942"/>
            <a:ext cx="190500" cy="476250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643446"/>
            <a:ext cx="190500" cy="476250"/>
          </a:xfrm>
          <a:prstGeom prst="rect">
            <a:avLst/>
          </a:prstGeom>
          <a:noFill/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 und 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Einbindung von Vorinformationen über lineare Restriktionen</a:t>
            </a:r>
          </a:p>
          <a:p>
            <a:endParaRPr lang="de-DE" dirty="0" smtClean="0"/>
          </a:p>
          <a:p>
            <a:r>
              <a:rPr lang="de-DE" dirty="0" smtClean="0"/>
              <a:t>Verbesserung des gewöhnlichen KQ-Schätzers durch den restringierten KQ-Schätzers, falls Restriktionen (annähernd) erfüllt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 und 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err="1" smtClean="0"/>
              <a:t>Prätest</a:t>
            </a:r>
            <a:r>
              <a:rPr lang="de-DE" dirty="0" smtClean="0"/>
              <a:t> Schätzer als Kombination des gewöhnlichen und des restringierten            KQ-Schätzers</a:t>
            </a:r>
          </a:p>
          <a:p>
            <a:endParaRPr lang="de-DE" dirty="0" smtClean="0"/>
          </a:p>
          <a:p>
            <a:r>
              <a:rPr lang="de-DE" dirty="0" smtClean="0"/>
              <a:t>Weitere Formen der Restriktionen betrachten (nicht linear, Ungleichungen)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/>
              <a:t>Motivation</a:t>
            </a:r>
            <a:br>
              <a:rPr lang="de-DE" dirty="0" smtClean="0"/>
            </a:br>
            <a:r>
              <a:rPr lang="de-DE" sz="3600" dirty="0" smtClean="0"/>
              <a:t>Anwendungsbeispiel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Beispiel 1): Betriebswirtschaftslehre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Cobb-Douglas-Produktionsfunktion:</a:t>
            </a:r>
          </a:p>
          <a:p>
            <a:pPr>
              <a:buNone/>
            </a:pPr>
            <a:r>
              <a:rPr lang="de-DE" dirty="0"/>
              <a:t>	</a:t>
            </a:r>
            <a:endParaRPr lang="de-DE" dirty="0" smtClean="0">
              <a:latin typeface="Calibri"/>
            </a:endParaRPr>
          </a:p>
          <a:p>
            <a:pPr>
              <a:buNone/>
            </a:pPr>
            <a:r>
              <a:rPr lang="de-DE" dirty="0" smtClean="0"/>
              <a:t>	mit                                         und 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000504"/>
            <a:ext cx="2828925" cy="495300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643446"/>
            <a:ext cx="3524250" cy="447675"/>
          </a:xfrm>
          <a:prstGeom prst="rect">
            <a:avLst/>
          </a:prstGeom>
          <a:noFill/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643446"/>
            <a:ext cx="1914525" cy="447675"/>
          </a:xfrm>
          <a:prstGeom prst="rect">
            <a:avLst/>
          </a:prstGeom>
          <a:noFill/>
        </p:spPr>
      </p:pic>
      <p:sp>
        <p:nvSpPr>
          <p:cNvPr id="20" name="Datumsplatzhalt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Literatur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Büning, H., </a:t>
            </a:r>
            <a:r>
              <a:rPr lang="de-DE" dirty="0" err="1" smtClean="0"/>
              <a:t>Trenkler</a:t>
            </a:r>
            <a:r>
              <a:rPr lang="de-DE" dirty="0" smtClean="0"/>
              <a:t>, G. (1994): </a:t>
            </a:r>
            <a:r>
              <a:rPr lang="de-DE" i="1" dirty="0" smtClean="0"/>
              <a:t>Nichtparametrische Statistische Methoden, 2. Auflage.</a:t>
            </a:r>
            <a:r>
              <a:rPr lang="de-DE" dirty="0" smtClean="0"/>
              <a:t> Berlin: de </a:t>
            </a:r>
            <a:r>
              <a:rPr lang="de-DE" dirty="0" err="1" smtClean="0"/>
              <a:t>Gruyter</a:t>
            </a:r>
            <a:r>
              <a:rPr lang="de-DE" dirty="0" smtClean="0"/>
              <a:t>.</a:t>
            </a:r>
          </a:p>
          <a:p>
            <a:r>
              <a:rPr lang="de-DE" dirty="0" smtClean="0"/>
              <a:t>Groß, J. (2003): </a:t>
            </a:r>
            <a:r>
              <a:rPr lang="de-DE" i="1" dirty="0" smtClean="0"/>
              <a:t>Linear Regression.</a:t>
            </a:r>
            <a:r>
              <a:rPr lang="de-DE" dirty="0" smtClean="0"/>
              <a:t> New York: Springer.</a:t>
            </a:r>
          </a:p>
          <a:p>
            <a:r>
              <a:rPr lang="de-DE" dirty="0" smtClean="0"/>
              <a:t>Hartung et al (2005): </a:t>
            </a:r>
            <a:r>
              <a:rPr lang="de-DE" i="1" dirty="0" smtClean="0"/>
              <a:t>Statistik, Lehr- und Handbuch der angewandten Statistik, 14. Auflage.</a:t>
            </a:r>
            <a:r>
              <a:rPr lang="de-DE" dirty="0" smtClean="0"/>
              <a:t> Oldenburg: München.</a:t>
            </a:r>
          </a:p>
          <a:p>
            <a:r>
              <a:rPr lang="en-US" dirty="0" err="1" smtClean="0"/>
              <a:t>Seber</a:t>
            </a:r>
            <a:r>
              <a:rPr lang="en-US" dirty="0" smtClean="0"/>
              <a:t>, G.A.F. (1977): </a:t>
            </a:r>
            <a:r>
              <a:rPr lang="en-US" i="1" dirty="0" smtClean="0"/>
              <a:t>Linear Regression Analysis</a:t>
            </a:r>
            <a:r>
              <a:rPr lang="en-US" dirty="0" smtClean="0"/>
              <a:t>. New York: Wiley.</a:t>
            </a:r>
          </a:p>
          <a:p>
            <a:r>
              <a:rPr lang="en-US" dirty="0" smtClean="0"/>
              <a:t>Toro-</a:t>
            </a:r>
            <a:r>
              <a:rPr lang="en-US" dirty="0" err="1" smtClean="0"/>
              <a:t>Vizcarrondo</a:t>
            </a:r>
            <a:r>
              <a:rPr lang="en-US" dirty="0" smtClean="0"/>
              <a:t>, C., Wallace, T.D. (1968): </a:t>
            </a:r>
            <a:r>
              <a:rPr lang="en-US" i="1" dirty="0" smtClean="0"/>
              <a:t>A test of the mean square error criterion for restrictions in linear regression.</a:t>
            </a:r>
            <a:r>
              <a:rPr lang="en-US" dirty="0" smtClean="0"/>
              <a:t> Journal of the American Statistical Association, 63, 558-572.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714356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r>
              <a:rPr lang="de-DE" sz="6600" dirty="0" smtClean="0"/>
              <a:t>Vielen Dank für       Eure Aufmerksamkeit!</a:t>
            </a:r>
            <a:endParaRPr lang="de-DE" sz="6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Motivation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Anwendungsbeispiel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Fortsetzung: Beispiel 1)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Als lineares Modell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Häufige Annahme: konstante Skalenerträge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000504"/>
            <a:ext cx="5305425" cy="447675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143512"/>
            <a:ext cx="1657350" cy="447675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Motivation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Anwendungsbeispiel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Beispiel 2): Biologie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Längenverhältnis „Goldener Schnitt“</a:t>
            </a:r>
          </a:p>
          <a:p>
            <a:endParaRPr lang="de-DE" dirty="0" smtClean="0"/>
          </a:p>
          <a:p>
            <a:r>
              <a:rPr lang="de-DE" dirty="0" smtClean="0"/>
              <a:t>Mit                         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000504"/>
            <a:ext cx="3048000" cy="447675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643446"/>
            <a:ext cx="2214578" cy="447675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99829" tIns="899829" rIns="899829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500702"/>
            <a:ext cx="2371725" cy="47625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072074"/>
            <a:ext cx="3324225" cy="476250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Motivation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Anwendungsbeispiel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Fortsetzung Beispiel 2)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Aus vorherigen Untersuchungen bekannt: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„Goldener Schnitt“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4000504"/>
            <a:ext cx="1552575" cy="4476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Lineare Regression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Modell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Zusammenhangsanalyse von zwei oder mehreren Variablen</a:t>
            </a:r>
          </a:p>
          <a:p>
            <a:r>
              <a:rPr lang="de-DE" dirty="0" smtClean="0"/>
              <a:t>Vektorschreibweise des Regressionsmodells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Matrixschreibweise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572140"/>
            <a:ext cx="1600200" cy="447675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071942"/>
            <a:ext cx="4038600" cy="476250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071942"/>
            <a:ext cx="2286000" cy="52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/>
              <a:t>Lineare Regression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4000" dirty="0" smtClean="0"/>
              <a:t>Modell</a:t>
            </a:r>
            <a:endParaRPr lang="de-DE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de-DE" dirty="0" smtClean="0"/>
              <a:t>Voraussetzungen:</a:t>
            </a:r>
          </a:p>
          <a:p>
            <a:pPr lvl="0">
              <a:buNone/>
            </a:pPr>
            <a:r>
              <a:rPr lang="de-DE" dirty="0" smtClean="0"/>
              <a:t>(i) 	    ist </a:t>
            </a:r>
            <a:r>
              <a:rPr lang="de-DE" dirty="0"/>
              <a:t>eine nicht-stochastische </a:t>
            </a:r>
            <a:r>
              <a:rPr lang="de-DE" dirty="0" smtClean="0"/>
              <a:t>                                                              		  -</a:t>
            </a:r>
            <a:r>
              <a:rPr lang="de-DE" dirty="0"/>
              <a:t>Matrix mit </a:t>
            </a:r>
            <a:r>
              <a:rPr lang="de-DE" dirty="0" smtClean="0"/>
              <a:t>         ;</a:t>
            </a:r>
            <a:endParaRPr lang="de-DE" dirty="0"/>
          </a:p>
          <a:p>
            <a:pPr lvl="0">
              <a:buNone/>
            </a:pPr>
            <a:r>
              <a:rPr lang="de-DE" dirty="0" smtClean="0"/>
              <a:t>(</a:t>
            </a:r>
            <a:r>
              <a:rPr lang="de-DE" dirty="0" err="1" smtClean="0"/>
              <a:t>ii</a:t>
            </a:r>
            <a:r>
              <a:rPr lang="de-DE" dirty="0" smtClean="0"/>
              <a:t>) 	die </a:t>
            </a:r>
            <a:r>
              <a:rPr lang="de-DE" dirty="0"/>
              <a:t>Matrix </a:t>
            </a:r>
            <a:r>
              <a:rPr lang="de-DE" dirty="0" smtClean="0"/>
              <a:t>    ist </a:t>
            </a:r>
            <a:r>
              <a:rPr lang="de-DE" dirty="0"/>
              <a:t>von vollem Spaltenrang;</a:t>
            </a:r>
          </a:p>
          <a:p>
            <a:pPr lvl="0">
              <a:buNone/>
            </a:pPr>
            <a:r>
              <a:rPr lang="de-DE" dirty="0" smtClean="0"/>
              <a:t>(</a:t>
            </a:r>
            <a:r>
              <a:rPr lang="de-DE" dirty="0" err="1" smtClean="0"/>
              <a:t>iii</a:t>
            </a:r>
            <a:r>
              <a:rPr lang="de-DE" dirty="0" smtClean="0"/>
              <a:t>)	    ist </a:t>
            </a:r>
            <a:r>
              <a:rPr lang="de-DE" dirty="0"/>
              <a:t>ein </a:t>
            </a:r>
            <a:r>
              <a:rPr lang="de-DE" dirty="0" smtClean="0"/>
              <a:t>beobachtbarer                             		  -Zufallsvektor</a:t>
            </a:r>
            <a:r>
              <a:rPr lang="de-DE" dirty="0"/>
              <a:t>;</a:t>
            </a:r>
          </a:p>
          <a:p>
            <a:pPr lvl="0">
              <a:buNone/>
            </a:pPr>
            <a:r>
              <a:rPr lang="de-DE" dirty="0" smtClean="0"/>
              <a:t>(</a:t>
            </a:r>
            <a:r>
              <a:rPr lang="de-DE" dirty="0" err="1" smtClean="0"/>
              <a:t>iv</a:t>
            </a:r>
            <a:r>
              <a:rPr lang="de-DE" dirty="0" smtClean="0"/>
              <a:t>)	   ist </a:t>
            </a:r>
            <a:r>
              <a:rPr lang="de-DE" dirty="0"/>
              <a:t>ein </a:t>
            </a:r>
            <a:r>
              <a:rPr lang="de-DE" dirty="0" smtClean="0"/>
              <a:t>nicht-beobachtbarer </a:t>
            </a:r>
          </a:p>
          <a:p>
            <a:pPr lvl="0">
              <a:buNone/>
            </a:pPr>
            <a:r>
              <a:rPr lang="de-DE" dirty="0" smtClean="0"/>
              <a:t>			  -Zufallsvektor mit                      .</a:t>
            </a:r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1FCA-22F8-4A72-BB7F-F31377ADD4EB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214554"/>
            <a:ext cx="285752" cy="58392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786058"/>
            <a:ext cx="1038225" cy="44767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86058"/>
            <a:ext cx="809625" cy="447675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286124"/>
            <a:ext cx="285752" cy="583928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000504"/>
            <a:ext cx="190500" cy="447675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429132"/>
            <a:ext cx="1038225" cy="447675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000636"/>
            <a:ext cx="180875" cy="500066"/>
          </a:xfrm>
          <a:prstGeom prst="rect">
            <a:avLst/>
          </a:prstGeom>
          <a:noFill/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572140"/>
            <a:ext cx="1038225" cy="447675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5572140"/>
            <a:ext cx="1866900" cy="500066"/>
          </a:xfrm>
          <a:prstGeom prst="rect">
            <a:avLst/>
          </a:prstGeom>
          <a:noFill/>
        </p:spPr>
      </p:pic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06.11.2008</a:t>
            </a:r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Grunert und Carolin Pütter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AROLIN@MY0IQMQR8BC3YL82" val="3068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889</Words>
  <Application>Microsoft Office PowerPoint</Application>
  <PresentationFormat>Bildschirmpräsentation (4:3)</PresentationFormat>
  <Paragraphs>380</Paragraphs>
  <Slides>41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46" baseType="lpstr">
      <vt:lpstr>Arial</vt:lpstr>
      <vt:lpstr>Calibri</vt:lpstr>
      <vt:lpstr>Wingdings</vt:lpstr>
      <vt:lpstr>Times New Roman</vt:lpstr>
      <vt:lpstr>Larissa-Design</vt:lpstr>
      <vt:lpstr>Restringierter KQ-Schätzer</vt:lpstr>
      <vt:lpstr>Gliederung</vt:lpstr>
      <vt:lpstr>Motivation</vt:lpstr>
      <vt:lpstr>Motivation Anwendungsbeispiel</vt:lpstr>
      <vt:lpstr>Motivation Anwendungsbeispiel</vt:lpstr>
      <vt:lpstr>Motivation Anwendungsbeispiel</vt:lpstr>
      <vt:lpstr>Motivation Anwendungsbeispiel</vt:lpstr>
      <vt:lpstr>Lineare Regression Modell</vt:lpstr>
      <vt:lpstr>Lineare Regression Modell</vt:lpstr>
      <vt:lpstr>Lineare Regression Kleinste-Quadrate-Methode</vt:lpstr>
      <vt:lpstr>Lineare Regression Kleinste-Quadrate-Methode</vt:lpstr>
      <vt:lpstr>Lineare Regression Kleinste-Quadrate-Methode</vt:lpstr>
      <vt:lpstr>Restringierter KQ-Schätzer</vt:lpstr>
      <vt:lpstr>Restringierter KQ-Schätzer</vt:lpstr>
      <vt:lpstr>Restringierter KQ-Schätzer Berechnung</vt:lpstr>
      <vt:lpstr>Restringierter KQ-Schätzer Berechnung</vt:lpstr>
      <vt:lpstr>Restringierter KQ-Schätzer Eigenschaften</vt:lpstr>
      <vt:lpstr>Restringierter KQ-Schätzer Eigenschaften</vt:lpstr>
      <vt:lpstr>Restringierter KQ-Schätzer Eigenschaften</vt:lpstr>
      <vt:lpstr>Risikovergleich der beiden KQ-Schätzer</vt:lpstr>
      <vt:lpstr>Risikovergleich der beiden KQ-Schätzer</vt:lpstr>
      <vt:lpstr>Risikovergleich der beiden KQ-Schätzer</vt:lpstr>
      <vt:lpstr>Risikovergleich der beiden KQ-Schätzer</vt:lpstr>
      <vt:lpstr>Risikovergleich der beiden KQ-Schätzer</vt:lpstr>
      <vt:lpstr>Risikovergleich der beiden KQ-Schätzer Beispiel</vt:lpstr>
      <vt:lpstr>Risikovergleich der beiden KQ-Schätzer Beispiel</vt:lpstr>
      <vt:lpstr>Risikovergleich der beiden KQ-Schätzer Beispiel</vt:lpstr>
      <vt:lpstr>Prätest Schätzer Test</vt:lpstr>
      <vt:lpstr>Prätest Schätzer Test</vt:lpstr>
      <vt:lpstr>Prätest Schätzer Test</vt:lpstr>
      <vt:lpstr>Prätest Schätzer</vt:lpstr>
      <vt:lpstr>Prätest Schätzer Beispiel</vt:lpstr>
      <vt:lpstr>Prätest Schätzer Risiko</vt:lpstr>
      <vt:lpstr>Prätest Schätzer Risiko</vt:lpstr>
      <vt:lpstr>Prätest Schätzer Wahl des Niveaus</vt:lpstr>
      <vt:lpstr>Prätest Schätzer Wahl des Niveaus</vt:lpstr>
      <vt:lpstr>Prätest Schätzer Wahl des Niveaus</vt:lpstr>
      <vt:lpstr>Zusammenfassung und Ausblick</vt:lpstr>
      <vt:lpstr>Zusammenfassung und Ausblick</vt:lpstr>
      <vt:lpstr>Literatur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Restringierter KQ-Schätzer</dc:title>
  <dc:creator>Carolin Pütter</dc:creator>
  <cp:lastModifiedBy>Carolin Pütter</cp:lastModifiedBy>
  <cp:revision>56</cp:revision>
  <dcterms:created xsi:type="dcterms:W3CDTF">2008-10-30T17:34:37Z</dcterms:created>
  <dcterms:modified xsi:type="dcterms:W3CDTF">2008-11-05T19:30:59Z</dcterms:modified>
</cp:coreProperties>
</file>